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comments+xml" PartName="/ppt/comments/comment2.xml"/>
  <Override ContentType="application/vnd.openxmlformats-officedocument.presentationml.comments+xml" PartName="/ppt/comments/comment4.xml"/>
  <Override ContentType="application/vnd.openxmlformats-officedocument.presentationml.comments+xml" PartName="/ppt/comments/comment3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29" roundtripDataSignature="AMtx7mhkOf6239X5+5oEb56GoJ8QBtnlCQ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Author clrIdx="0" id="0" initials="" lastIdx="4" name="Sarah Montgomery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customschemas.google.com/relationships/presentationmetadata" Target="meta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1" dt="2022-03-05T23:45:52.676">
    <p:pos x="6000" y="0"/>
    <p:text>Need design file for this slide</p:text>
    <p:extLst>
      <p:ext uri="{C676402C-5697-4E1C-873F-D02D1690AC5C}">
        <p15:threadingInfo timeZoneBias="0"/>
      </p:ext>
      <p:ext uri="http://customooxmlschemas.google.com/">
        <go:slidesCustomData xmlns:go="http://customooxmlschemas.google.com/" commentPostId="AAAAV4j-bHs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2" dt="2022-03-05T23:46:31.710">
    <p:pos x="1527" y="313"/>
    <p:text>Replace with translated design.</p:text>
    <p:extLst>
      <p:ext uri="{C676402C-5697-4E1C-873F-D02D1690AC5C}">
        <p15:threadingInfo timeZoneBias="0"/>
      </p:ext>
      <p:ext uri="http://customooxmlschemas.google.com/">
        <go:slidesCustomData xmlns:go="http://customooxmlschemas.google.com/" commentPostId="AAAAV4j-pnc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3" dt="2022-03-05T23:46:52.074">
    <p:pos x="213" y="668"/>
    <p:text>Replace with translated design</p:text>
    <p:extLst>
      <p:ext uri="{C676402C-5697-4E1C-873F-D02D1690AC5C}">
        <p15:threadingInfo timeZoneBias="0"/>
      </p:ext>
      <p:ext uri="http://customooxmlschemas.google.com/">
        <go:slidesCustomData xmlns:go="http://customooxmlschemas.google.com/" commentPostId="AAAAV4j-png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4" dt="2022-03-05T23:47:09.378">
    <p:pos x="1468" y="353"/>
    <p:text>Replace with translated design</p:text>
    <p:extLst>
      <p:ext uri="{C676402C-5697-4E1C-873F-D02D1690AC5C}">
        <p15:threadingInfo timeZoneBias="0"/>
      </p:ext>
      <p:ext uri="http://customooxmlschemas.google.com/">
        <go:slidesCustomData xmlns:go="http://customooxmlschemas.google.com/" commentPostId="AAAAV4j-pnk"/>
      </p:ext>
    </p:extLs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048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048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048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048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●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048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○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048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■"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1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7" name="Google Shape;167;p10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6" name="Google Shape;176;p11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3" name="Google Shape;183;p12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0" name="Google Shape;210;p13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7" name="Google Shape;217;p14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5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6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7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18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9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p1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1" name="Google Shape;91;p2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0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1" name="Google Shape;281;p21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2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8" name="Google Shape;288;p22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2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5" name="Google Shape;295;p23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8" name="Google Shape;98;p3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7" name="Google Shape;107;p4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5" name="Google Shape;115;p5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3" name="Google Shape;123;p6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1" name="Google Shape;131;p7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1" name="Google Shape;141;p8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0" name="Google Shape;160;p9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 blanco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5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3" name="Google Shape;13;p35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4" name="Google Shape;14;p35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 con Pie de Foto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4"/>
          <p:cNvSpPr txBox="1"/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44"/>
          <p:cNvSpPr/>
          <p:nvPr>
            <p:ph idx="2" type="pic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44"/>
          <p:cNvSpPr txBox="1"/>
          <p:nvPr>
            <p:ph idx="1" type="body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69" name="Google Shape;69;p44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70" name="Google Shape;70;p44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71" name="Google Shape;71;p44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Texto Vertical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45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45"/>
          <p:cNvSpPr txBox="1"/>
          <p:nvPr>
            <p:ph idx="1" type="body"/>
          </p:nvPr>
        </p:nvSpPr>
        <p:spPr>
          <a:xfrm rot="5400000">
            <a:off x="2940248" y="-942379"/>
            <a:ext cx="3263504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45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76" name="Google Shape;76;p45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77" name="Google Shape;77;p45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Vertical y Texto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46"/>
          <p:cNvSpPr txBox="1"/>
          <p:nvPr>
            <p:ph type="title"/>
          </p:nvPr>
        </p:nvSpPr>
        <p:spPr>
          <a:xfrm rot="5400000">
            <a:off x="5350073" y="1467446"/>
            <a:ext cx="4358879" cy="19716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46"/>
          <p:cNvSpPr txBox="1"/>
          <p:nvPr>
            <p:ph idx="1" type="body"/>
          </p:nvPr>
        </p:nvSpPr>
        <p:spPr>
          <a:xfrm rot="5400000">
            <a:off x="1349573" y="-447079"/>
            <a:ext cx="4358879" cy="5800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46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82" name="Google Shape;82;p46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83" name="Google Shape;83;p46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l Título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6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6"/>
          <p:cNvSpPr txBox="1"/>
          <p:nvPr>
            <p:ph idx="1" type="subTitle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18" name="Google Shape;18;p36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9" name="Google Shape;19;p36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0" name="Google Shape;20;p36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Cuerpo" type="tx">
  <p:cSld name="TITLE_AND_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7"/>
          <p:cNvSpPr txBox="1"/>
          <p:nvPr>
            <p:ph type="title"/>
          </p:nvPr>
        </p:nvSpPr>
        <p:spPr>
          <a:xfrm>
            <a:off x="457200" y="205977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0" sz="1800" u="none" cap="none" strike="noStrike"/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0" sz="1800" u="none" cap="none" strike="noStrike"/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0" sz="1800" u="none" cap="none" strike="noStrike"/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0" sz="1800" u="none" cap="none" strike="noStrike"/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0" sz="1800" u="none" cap="none" strike="noStrike"/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0" sz="1800" u="none" cap="none" strike="noStrike"/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0" sz="1800" u="none" cap="none" strike="noStrike"/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0" i="0" sz="1800" u="none" cap="none" strike="noStrike"/>
            </a:lvl9pPr>
          </a:lstStyle>
          <a:p/>
        </p:txBody>
      </p:sp>
      <p:sp>
        <p:nvSpPr>
          <p:cNvPr id="23" name="Google Shape;23;p37"/>
          <p:cNvSpPr txBox="1"/>
          <p:nvPr>
            <p:ph idx="1" type="body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" name="Google Shape;24;p37"/>
          <p:cNvSpPr txBox="1"/>
          <p:nvPr>
            <p:ph idx="12" type="sldNum"/>
          </p:nvPr>
        </p:nvSpPr>
        <p:spPr>
          <a:xfrm>
            <a:off x="8556789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Contenido" type="obj">
  <p:cSld name="OBJEC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8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8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" name="Google Shape;28;p38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9" name="Google Shape;29;p38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30" name="Google Shape;30;p38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de la Sección" type="secHead">
  <p:cSld name="SECTION_HEADER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39"/>
          <p:cNvSpPr txBox="1"/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39"/>
          <p:cNvSpPr txBox="1"/>
          <p:nvPr>
            <p:ph idx="1" type="body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4" name="Google Shape;34;p39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35" name="Google Shape;35;p39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36" name="Google Shape;36;p39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 Dos" type="twoObj">
  <p:cSld name="TWO_OBJECTS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40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40"/>
          <p:cNvSpPr txBox="1"/>
          <p:nvPr>
            <p:ph idx="1" type="body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40"/>
          <p:cNvSpPr txBox="1"/>
          <p:nvPr>
            <p:ph idx="2" type="body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" name="Google Shape;41;p40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42" name="Google Shape;42;p40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43" name="Google Shape;43;p40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ción" type="twoTxTwoObj">
  <p:cSld name="TWO_OBJECTS_WITH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41"/>
          <p:cNvSpPr txBox="1"/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41"/>
          <p:cNvSpPr txBox="1"/>
          <p:nvPr>
            <p:ph idx="1" type="body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47" name="Google Shape;47;p41"/>
          <p:cNvSpPr txBox="1"/>
          <p:nvPr>
            <p:ph idx="2" type="body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8" name="Google Shape;48;p41"/>
          <p:cNvSpPr txBox="1"/>
          <p:nvPr>
            <p:ph idx="3" type="body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49" name="Google Shape;49;p41"/>
          <p:cNvSpPr txBox="1"/>
          <p:nvPr>
            <p:ph idx="4" type="body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" name="Google Shape;50;p41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51" name="Google Shape;51;p41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52" name="Google Shape;52;p41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amente título" type="titleOnly">
  <p:cSld name="TITLE_ONL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42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42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56" name="Google Shape;56;p42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57" name="Google Shape;57;p42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 con Título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43"/>
          <p:cNvSpPr txBox="1"/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43"/>
          <p:cNvSpPr txBox="1"/>
          <p:nvPr>
            <p:ph idx="1" type="body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6195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2385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indent="-32385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indent="-32385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indent="-32385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indent="-32385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indent="-32385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/>
        </p:txBody>
      </p:sp>
      <p:sp>
        <p:nvSpPr>
          <p:cNvPr id="61" name="Google Shape;61;p43"/>
          <p:cNvSpPr txBox="1"/>
          <p:nvPr>
            <p:ph idx="2" type="body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62" name="Google Shape;62;p43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63" name="Google Shape;63;p43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64" name="Google Shape;64;p43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4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4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4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4325" lvl="3" marL="1828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4325" lvl="4" marL="22860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34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34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34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  <a:defRPr b="0" i="0" sz="13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comments" Target="../comments/comment1.xml"/><Relationship Id="rId4" Type="http://schemas.openxmlformats.org/officeDocument/2006/relationships/image" Target="../media/image5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7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comments" Target="../comments/comment2.xml"/><Relationship Id="rId4" Type="http://schemas.openxmlformats.org/officeDocument/2006/relationships/image" Target="../media/image1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comments" Target="../comments/comment4.xml"/><Relationship Id="rId4" Type="http://schemas.openxmlformats.org/officeDocument/2006/relationships/image" Target="../media/image6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comments" Target="../comments/comment3.xml"/><Relationship Id="rId4" Type="http://schemas.openxmlformats.org/officeDocument/2006/relationships/image" Target="../media/image2.jpg"/><Relationship Id="rId5" Type="http://schemas.openxmlformats.org/officeDocument/2006/relationships/image" Target="../media/image3.jpg"/><Relationship Id="rId6" Type="http://schemas.openxmlformats.org/officeDocument/2006/relationships/image" Target="../media/image8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4">
            <a:alphaModFix/>
          </a:blip>
          <a:stretch>
            <a:fillRect/>
          </a:stretch>
        </a:blip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 txBox="1"/>
          <p:nvPr>
            <p:ph idx="12" type="sldNum"/>
          </p:nvPr>
        </p:nvSpPr>
        <p:spPr>
          <a:xfrm>
            <a:off x="6942582" y="4776407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fld id="{00000000-1234-1234-1234-123412341234}" type="slidenum">
              <a:rPr b="1" lang="es-ES" sz="1200">
                <a:solidFill>
                  <a:schemeClr val="lt1"/>
                </a:solidFill>
              </a:rPr>
              <a:t>‹#›</a:t>
            </a:fld>
            <a:endParaRPr b="1" sz="12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0"/>
          <p:cNvSpPr txBox="1"/>
          <p:nvPr>
            <p:ph type="title"/>
          </p:nvPr>
        </p:nvSpPr>
        <p:spPr>
          <a:xfrm>
            <a:off x="457200" y="0"/>
            <a:ext cx="8686800" cy="113540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75"/>
              <a:buFont typeface="Arial"/>
              <a:buNone/>
            </a:pPr>
            <a:r>
              <a:rPr b="1" i="0" lang="es-ES" sz="4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Objetivos</a:t>
            </a:r>
            <a:endParaRPr/>
          </a:p>
        </p:txBody>
      </p:sp>
      <p:sp>
        <p:nvSpPr>
          <p:cNvPr id="170" name="Google Shape;170;p10"/>
          <p:cNvSpPr txBox="1"/>
          <p:nvPr>
            <p:ph idx="1" type="body"/>
          </p:nvPr>
        </p:nvSpPr>
        <p:spPr>
          <a:xfrm>
            <a:off x="457200" y="1460499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</a:pPr>
            <a:r>
              <a:t/>
            </a:r>
            <a:endParaRPr b="0" i="0" sz="30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1" name="Google Shape;171;p10"/>
          <p:cNvSpPr txBox="1"/>
          <p:nvPr>
            <p:ph idx="12" type="sldNum"/>
          </p:nvPr>
        </p:nvSpPr>
        <p:spPr>
          <a:xfrm>
            <a:off x="8595301" y="4791048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"/>
              <a:buFont typeface="Arial"/>
              <a:buNone/>
            </a:pPr>
            <a:fld id="{00000000-1234-1234-1234-123412341234}" type="slidenum">
              <a:rPr b="1" i="0" lang="es-ES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10"/>
          <p:cNvSpPr txBox="1"/>
          <p:nvPr/>
        </p:nvSpPr>
        <p:spPr>
          <a:xfrm>
            <a:off x="789450" y="1937281"/>
            <a:ext cx="7565099" cy="272726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b="0" i="0" lang="es-E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Identificar los cuatro principios de la comunicación de apoyo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b="0" i="0" lang="es-E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Practicar la escucha activa y el cuestionamiento reflexivo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b="0" i="0" lang="es-E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Describir la importancia de utilizar la comunicación de apoyo en la formación de docentes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10"/>
          <p:cNvSpPr txBox="1"/>
          <p:nvPr/>
        </p:nvSpPr>
        <p:spPr>
          <a:xfrm>
            <a:off x="457200" y="1313070"/>
            <a:ext cx="7812578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rPr b="1" i="1" lang="es-E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 finalizar esta sesión los participantes serán capaces de: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1"/>
          <p:cNvSpPr txBox="1"/>
          <p:nvPr>
            <p:ph type="title"/>
          </p:nvPr>
        </p:nvSpPr>
        <p:spPr>
          <a:xfrm>
            <a:off x="457200" y="0"/>
            <a:ext cx="7896386" cy="999641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</a:pPr>
            <a:r>
              <a:rPr b="1" i="0" lang="es-E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Instrucciones para la Escucha Activa</a:t>
            </a:r>
            <a:endParaRPr/>
          </a:p>
        </p:txBody>
      </p:sp>
      <p:sp>
        <p:nvSpPr>
          <p:cNvPr id="179" name="Google Shape;179;p11"/>
          <p:cNvSpPr txBox="1"/>
          <p:nvPr>
            <p:ph idx="1" type="body"/>
          </p:nvPr>
        </p:nvSpPr>
        <p:spPr>
          <a:xfrm>
            <a:off x="457200" y="1126665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</a:pPr>
            <a:r>
              <a:rPr b="0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Elegir a un compañero para que hable primero y a otro para que escuche primero.</a:t>
            </a:r>
            <a:endParaRPr/>
          </a:p>
          <a:p>
            <a:pPr indent="-425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</a:pPr>
            <a:r>
              <a:rPr b="0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El orador dispondrá de </a:t>
            </a:r>
            <a:r>
              <a:rPr b="1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60 segundos</a:t>
            </a:r>
            <a:r>
              <a:rPr b="0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para compartir sus esperanzas e inquietudes sobre la posibilidad de convertirse en un guía o tutor entre pares. Debe hablar los 60 segundos completos.</a:t>
            </a:r>
            <a:endParaRPr/>
          </a:p>
          <a:p>
            <a:pPr indent="-425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</a:pPr>
            <a:r>
              <a:rPr b="0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Después de 60 segundos, el receptor resumirá lo que ha dicho su compañero y hará una pregunta de seguimiento.</a:t>
            </a:r>
            <a:endParaRPr/>
          </a:p>
          <a:p>
            <a:pPr indent="-425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</a:pPr>
            <a:r>
              <a:rPr b="0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¡Intercambie los papeles y repita!</a:t>
            </a:r>
            <a:endParaRPr/>
          </a:p>
        </p:txBody>
      </p:sp>
      <p:sp>
        <p:nvSpPr>
          <p:cNvPr id="180" name="Google Shape;180;p11"/>
          <p:cNvSpPr txBox="1"/>
          <p:nvPr>
            <p:ph idx="12" type="sldNum"/>
          </p:nvPr>
        </p:nvSpPr>
        <p:spPr>
          <a:xfrm>
            <a:off x="8622733" y="4792139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"/>
              <a:buFont typeface="Arial"/>
              <a:buNone/>
            </a:pPr>
            <a:fld id="{00000000-1234-1234-1234-123412341234}" type="slidenum">
              <a:rPr b="1" i="0" lang="es-ES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2"/>
          <p:cNvSpPr txBox="1"/>
          <p:nvPr>
            <p:ph type="title"/>
          </p:nvPr>
        </p:nvSpPr>
        <p:spPr>
          <a:xfrm>
            <a:off x="455205" y="-168395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</a:pPr>
            <a:r>
              <a:rPr b="1" i="0" lang="es-E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Cuestionamiento reflexivo</a:t>
            </a:r>
            <a:endParaRPr/>
          </a:p>
        </p:txBody>
      </p:sp>
      <p:sp>
        <p:nvSpPr>
          <p:cNvPr id="186" name="Google Shape;186;p12"/>
          <p:cNvSpPr txBox="1"/>
          <p:nvPr>
            <p:ph idx="12" type="sldNum"/>
          </p:nvPr>
        </p:nvSpPr>
        <p:spPr>
          <a:xfrm>
            <a:off x="8428743" y="478647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es-E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7" name="Google Shape;187;p12"/>
          <p:cNvGrpSpPr/>
          <p:nvPr/>
        </p:nvGrpSpPr>
        <p:grpSpPr>
          <a:xfrm>
            <a:off x="2925651" y="1128261"/>
            <a:ext cx="3518001" cy="3517999"/>
            <a:chOff x="1347449" y="423"/>
            <a:chExt cx="3518001" cy="3517999"/>
          </a:xfrm>
        </p:grpSpPr>
        <p:sp>
          <p:nvSpPr>
            <p:cNvPr id="188" name="Google Shape;188;p12"/>
            <p:cNvSpPr/>
            <p:nvPr/>
          </p:nvSpPr>
          <p:spPr>
            <a:xfrm>
              <a:off x="2543708" y="423"/>
              <a:ext cx="1125481" cy="1125481"/>
            </a:xfrm>
            <a:prstGeom prst="ellipse">
              <a:avLst/>
            </a:prstGeom>
            <a:gradFill>
              <a:gsLst>
                <a:gs pos="0">
                  <a:srgbClr val="B4BDC6"/>
                </a:gs>
                <a:gs pos="35000">
                  <a:srgbClr val="CCD2D5"/>
                </a:gs>
                <a:gs pos="100000">
                  <a:srgbClr val="EBEFEF"/>
                </a:gs>
              </a:gsLst>
              <a:lin ang="16200000" scaled="0"/>
            </a:gradFill>
            <a:ln cap="flat" cmpd="sng" w="9525">
              <a:solidFill>
                <a:srgbClr val="003649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39999" rotWithShape="0" dir="5400000" dist="20000">
                <a:srgbClr val="000000">
                  <a:alpha val="35686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" name="Google Shape;189;p12"/>
            <p:cNvSpPr txBox="1"/>
            <p:nvPr/>
          </p:nvSpPr>
          <p:spPr>
            <a:xfrm>
              <a:off x="2708532" y="165243"/>
              <a:ext cx="795835" cy="7958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775" lIns="17775" spcFirstLastPara="1" rIns="17775" wrap="square" tIns="17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50"/>
                <a:buFont typeface="Arial"/>
                <a:buNone/>
              </a:pPr>
              <a:r>
                <a:rPr b="1" i="0" lang="es-ES" sz="14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Sentimientos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" name="Google Shape;190;p12"/>
            <p:cNvSpPr/>
            <p:nvPr/>
          </p:nvSpPr>
          <p:spPr>
            <a:xfrm rot="2700000">
              <a:off x="3548506" y="965359"/>
              <a:ext cx="300131" cy="379848"/>
            </a:xfrm>
            <a:prstGeom prst="rightArrow">
              <a:avLst>
                <a:gd fmla="val 60000" name="adj1"/>
                <a:gd fmla="val 50000" name="adj2"/>
              </a:avLst>
            </a:prstGeom>
            <a:gradFill>
              <a:gsLst>
                <a:gs pos="0">
                  <a:srgbClr val="B4BDC6"/>
                </a:gs>
                <a:gs pos="35000">
                  <a:srgbClr val="CCD2D5"/>
                </a:gs>
                <a:gs pos="100000">
                  <a:srgbClr val="EBEFEF"/>
                </a:gs>
              </a:gsLst>
              <a:lin ang="16200000" scaled="0"/>
            </a:gradFill>
            <a:ln cap="flat" cmpd="sng" w="9525">
              <a:solidFill>
                <a:srgbClr val="003649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39999" rotWithShape="0" dir="5400000" dist="20000">
                <a:srgbClr val="000000">
                  <a:alpha val="35686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1" name="Google Shape;191;p12"/>
            <p:cNvSpPr txBox="1"/>
            <p:nvPr/>
          </p:nvSpPr>
          <p:spPr>
            <a:xfrm rot="2700000">
              <a:off x="3561693" y="1009497"/>
              <a:ext cx="210091" cy="2279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t/>
              </a:r>
              <a:endPara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" name="Google Shape;192;p12"/>
            <p:cNvSpPr/>
            <p:nvPr/>
          </p:nvSpPr>
          <p:spPr>
            <a:xfrm>
              <a:off x="3739969" y="1196683"/>
              <a:ext cx="1125481" cy="1125481"/>
            </a:xfrm>
            <a:prstGeom prst="ellipse">
              <a:avLst/>
            </a:prstGeom>
            <a:gradFill>
              <a:gsLst>
                <a:gs pos="0">
                  <a:srgbClr val="B4BDC6"/>
                </a:gs>
                <a:gs pos="35000">
                  <a:srgbClr val="CCD2D5"/>
                </a:gs>
                <a:gs pos="100000">
                  <a:srgbClr val="EBEFEF"/>
                </a:gs>
              </a:gsLst>
              <a:lin ang="16200000" scaled="0"/>
            </a:gradFill>
            <a:ln cap="flat" cmpd="sng" w="9525">
              <a:solidFill>
                <a:srgbClr val="003649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39999" rotWithShape="0" dir="5400000" dist="20000">
                <a:srgbClr val="000000">
                  <a:alpha val="35686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" name="Google Shape;193;p12"/>
            <p:cNvSpPr txBox="1"/>
            <p:nvPr/>
          </p:nvSpPr>
          <p:spPr>
            <a:xfrm>
              <a:off x="3904792" y="1361504"/>
              <a:ext cx="795835" cy="7958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775" lIns="17775" spcFirstLastPara="1" rIns="17775" wrap="square" tIns="17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50"/>
                <a:buFont typeface="Arial"/>
                <a:buNone/>
              </a:pPr>
              <a:r>
                <a:rPr b="1" i="0" lang="es-ES" sz="14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Hechos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" name="Google Shape;194;p12"/>
            <p:cNvSpPr/>
            <p:nvPr/>
          </p:nvSpPr>
          <p:spPr>
            <a:xfrm rot="8100000">
              <a:off x="3560520" y="2161621"/>
              <a:ext cx="300131" cy="379848"/>
            </a:xfrm>
            <a:prstGeom prst="rightArrow">
              <a:avLst>
                <a:gd fmla="val 60000" name="adj1"/>
                <a:gd fmla="val 50000" name="adj2"/>
              </a:avLst>
            </a:prstGeom>
            <a:gradFill>
              <a:gsLst>
                <a:gs pos="0">
                  <a:srgbClr val="B4BDC6"/>
                </a:gs>
                <a:gs pos="35000">
                  <a:srgbClr val="CCD2D5"/>
                </a:gs>
                <a:gs pos="100000">
                  <a:srgbClr val="EBEFEF"/>
                </a:gs>
              </a:gsLst>
              <a:lin ang="16200000" scaled="0"/>
            </a:gradFill>
            <a:ln cap="flat" cmpd="sng" w="9525">
              <a:solidFill>
                <a:srgbClr val="003649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39999" rotWithShape="0" dir="5400000" dist="20000">
                <a:srgbClr val="000000">
                  <a:alpha val="35686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5" name="Google Shape;195;p12"/>
            <p:cNvSpPr txBox="1"/>
            <p:nvPr/>
          </p:nvSpPr>
          <p:spPr>
            <a:xfrm rot="-2700000">
              <a:off x="3637371" y="2205758"/>
              <a:ext cx="210091" cy="2279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t/>
              </a:r>
              <a:endPara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" name="Google Shape;196;p12"/>
            <p:cNvSpPr/>
            <p:nvPr/>
          </p:nvSpPr>
          <p:spPr>
            <a:xfrm>
              <a:off x="2543708" y="2392941"/>
              <a:ext cx="1125481" cy="1125481"/>
            </a:xfrm>
            <a:prstGeom prst="ellipse">
              <a:avLst/>
            </a:prstGeom>
            <a:gradFill>
              <a:gsLst>
                <a:gs pos="0">
                  <a:srgbClr val="B4BDC6"/>
                </a:gs>
                <a:gs pos="35000">
                  <a:srgbClr val="CCD2D5"/>
                </a:gs>
                <a:gs pos="100000">
                  <a:srgbClr val="EBEFEF"/>
                </a:gs>
              </a:gsLst>
              <a:lin ang="16200000" scaled="0"/>
            </a:gradFill>
            <a:ln cap="flat" cmpd="sng" w="9525">
              <a:solidFill>
                <a:srgbClr val="003649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39999" rotWithShape="0" dir="5400000" dist="20000">
                <a:srgbClr val="000000">
                  <a:alpha val="35686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7" name="Google Shape;197;p12"/>
            <p:cNvSpPr txBox="1"/>
            <p:nvPr/>
          </p:nvSpPr>
          <p:spPr>
            <a:xfrm>
              <a:off x="2708532" y="2557766"/>
              <a:ext cx="795835" cy="7958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775" lIns="17775" spcFirstLastPara="1" rIns="17775" wrap="square" tIns="17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50"/>
                <a:buFont typeface="Arial"/>
                <a:buNone/>
              </a:pPr>
              <a:r>
                <a:rPr b="1" i="0" lang="es-ES" sz="14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Hallazgos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" name="Google Shape;198;p12"/>
            <p:cNvSpPr/>
            <p:nvPr/>
          </p:nvSpPr>
          <p:spPr>
            <a:xfrm rot="-8100000">
              <a:off x="2364257" y="2173635"/>
              <a:ext cx="300131" cy="379848"/>
            </a:xfrm>
            <a:prstGeom prst="rightArrow">
              <a:avLst>
                <a:gd fmla="val 60000" name="adj1"/>
                <a:gd fmla="val 50000" name="adj2"/>
              </a:avLst>
            </a:prstGeom>
            <a:gradFill>
              <a:gsLst>
                <a:gs pos="0">
                  <a:srgbClr val="B4BDC6"/>
                </a:gs>
                <a:gs pos="35000">
                  <a:srgbClr val="CCD2D5"/>
                </a:gs>
                <a:gs pos="100000">
                  <a:srgbClr val="EBEFEF"/>
                </a:gs>
              </a:gsLst>
              <a:lin ang="16200000" scaled="0"/>
            </a:gradFill>
            <a:ln cap="flat" cmpd="sng" w="9525">
              <a:solidFill>
                <a:srgbClr val="003649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39999" rotWithShape="0" dir="5400000" dist="20000">
                <a:srgbClr val="000000">
                  <a:alpha val="35686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" name="Google Shape;199;p12"/>
            <p:cNvSpPr txBox="1"/>
            <p:nvPr/>
          </p:nvSpPr>
          <p:spPr>
            <a:xfrm rot="2700000">
              <a:off x="2441109" y="2281438"/>
              <a:ext cx="210091" cy="2279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t/>
              </a:r>
              <a:endPara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" name="Google Shape;200;p12"/>
            <p:cNvSpPr/>
            <p:nvPr/>
          </p:nvSpPr>
          <p:spPr>
            <a:xfrm>
              <a:off x="1347449" y="1196683"/>
              <a:ext cx="1125481" cy="1125481"/>
            </a:xfrm>
            <a:prstGeom prst="ellipse">
              <a:avLst/>
            </a:prstGeom>
            <a:gradFill>
              <a:gsLst>
                <a:gs pos="0">
                  <a:srgbClr val="B4BDC6"/>
                </a:gs>
                <a:gs pos="35000">
                  <a:srgbClr val="CCD2D5"/>
                </a:gs>
                <a:gs pos="100000">
                  <a:srgbClr val="EBEFEF"/>
                </a:gs>
              </a:gsLst>
              <a:lin ang="16200000" scaled="0"/>
            </a:gradFill>
            <a:ln cap="flat" cmpd="sng" w="9525">
              <a:solidFill>
                <a:srgbClr val="003649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39999" rotWithShape="0" dir="5400000" dist="20000">
                <a:srgbClr val="000000">
                  <a:alpha val="35686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" name="Google Shape;201;p12"/>
            <p:cNvSpPr txBox="1"/>
            <p:nvPr/>
          </p:nvSpPr>
          <p:spPr>
            <a:xfrm>
              <a:off x="1512270" y="1361504"/>
              <a:ext cx="795835" cy="7958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7775" lIns="17775" spcFirstLastPara="1" rIns="17775" wrap="square" tIns="177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350"/>
                <a:buFont typeface="Arial"/>
                <a:buNone/>
              </a:pPr>
              <a:r>
                <a:rPr b="1" i="0" lang="es-ES" sz="14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Futuro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" name="Google Shape;202;p12"/>
            <p:cNvSpPr/>
            <p:nvPr/>
          </p:nvSpPr>
          <p:spPr>
            <a:xfrm rot="-2700000">
              <a:off x="2352248" y="977373"/>
              <a:ext cx="300131" cy="379848"/>
            </a:xfrm>
            <a:prstGeom prst="rightArrow">
              <a:avLst>
                <a:gd fmla="val 60000" name="adj1"/>
                <a:gd fmla="val 50000" name="adj2"/>
              </a:avLst>
            </a:prstGeom>
            <a:gradFill>
              <a:gsLst>
                <a:gs pos="0">
                  <a:srgbClr val="B4BDC6"/>
                </a:gs>
                <a:gs pos="35000">
                  <a:srgbClr val="CCD2D5"/>
                </a:gs>
                <a:gs pos="100000">
                  <a:srgbClr val="EBEFEF"/>
                </a:gs>
              </a:gsLst>
              <a:lin ang="16200000" scaled="0"/>
            </a:gradFill>
            <a:ln cap="flat" cmpd="sng" w="9525">
              <a:solidFill>
                <a:srgbClr val="003649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39999" rotWithShape="0" dir="5400000" dist="20000">
                <a:srgbClr val="000000">
                  <a:alpha val="35686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3" name="Google Shape;203;p12"/>
            <p:cNvSpPr txBox="1"/>
            <p:nvPr/>
          </p:nvSpPr>
          <p:spPr>
            <a:xfrm rot="-2700000">
              <a:off x="2365431" y="1085178"/>
              <a:ext cx="210091" cy="2279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t/>
              </a:r>
              <a:endPara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4" name="Google Shape;204;p12"/>
          <p:cNvSpPr txBox="1"/>
          <p:nvPr/>
        </p:nvSpPr>
        <p:spPr>
          <a:xfrm>
            <a:off x="5412215" y="1191585"/>
            <a:ext cx="3607044" cy="91445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"/>
              <a:buFont typeface="Arial"/>
              <a:buNone/>
            </a:pPr>
            <a:r>
              <a:rPr b="0" i="1" lang="es-ES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¿Cómo se siente el docente ante ese reto? ¿Cómo experimentó el docente la situación?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12"/>
          <p:cNvSpPr txBox="1"/>
          <p:nvPr/>
        </p:nvSpPr>
        <p:spPr>
          <a:xfrm>
            <a:off x="6570839" y="2624268"/>
            <a:ext cx="2113966" cy="5847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"/>
              <a:buFont typeface="Arial"/>
              <a:buNone/>
            </a:pPr>
            <a:r>
              <a:rPr b="0" i="1" lang="es-ES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¿Cuáles son los hechos acerca del desafío?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12"/>
          <p:cNvSpPr txBox="1"/>
          <p:nvPr/>
        </p:nvSpPr>
        <p:spPr>
          <a:xfrm>
            <a:off x="270176" y="3711306"/>
            <a:ext cx="4009037" cy="8309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"/>
              <a:buFont typeface="Arial"/>
              <a:buNone/>
            </a:pPr>
            <a:r>
              <a:rPr b="0" i="1" lang="es-ES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¿Por qué fue un reto la experiencia? ¿Cómo respondieron los estudiantes (u otras personas implicadas)?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12"/>
          <p:cNvSpPr txBox="1"/>
          <p:nvPr/>
        </p:nvSpPr>
        <p:spPr>
          <a:xfrm>
            <a:off x="218018" y="2002747"/>
            <a:ext cx="3067687" cy="5847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"/>
              <a:buFont typeface="Arial"/>
              <a:buNone/>
            </a:pPr>
            <a:r>
              <a:rPr b="0" i="1" lang="es-ES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Partiendo de esta experiencia, ¿qué hará el docente en el futuro?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3"/>
          <p:cNvSpPr txBox="1"/>
          <p:nvPr>
            <p:ph type="ctrTitle"/>
          </p:nvPr>
        </p:nvSpPr>
        <p:spPr>
          <a:xfrm>
            <a:off x="493206" y="86357"/>
            <a:ext cx="7772400" cy="168419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</a:pPr>
            <a:r>
              <a:rPr b="1" i="0" lang="es-ES" sz="4800" u="none" cap="none" strike="noStrike">
                <a:latin typeface="Arial"/>
                <a:ea typeface="Arial"/>
                <a:cs typeface="Arial"/>
                <a:sym typeface="Arial"/>
              </a:rPr>
              <a:t>Día 2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</a:pPr>
            <a:r>
              <a:rPr b="1" i="0" lang="es-ES" sz="3600" u="none" cap="none" strike="noStrike">
                <a:latin typeface="Arial"/>
                <a:ea typeface="Arial"/>
                <a:cs typeface="Arial"/>
                <a:sym typeface="Arial"/>
              </a:rPr>
              <a:t>Círculos de Aprendizaje Docente (TLCs por sus siglas en inglés)</a:t>
            </a:r>
            <a:endParaRPr/>
          </a:p>
        </p:txBody>
      </p:sp>
      <p:sp>
        <p:nvSpPr>
          <p:cNvPr id="213" name="Google Shape;213;p13"/>
          <p:cNvSpPr txBox="1"/>
          <p:nvPr>
            <p:ph idx="1" type="subTitle"/>
          </p:nvPr>
        </p:nvSpPr>
        <p:spPr>
          <a:xfrm>
            <a:off x="493206" y="2727597"/>
            <a:ext cx="7772400" cy="7124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"/>
              <a:buFont typeface="Arial"/>
              <a:buNone/>
            </a:pPr>
            <a:r>
              <a:rPr b="1" i="0" lang="es-ES" sz="2400" u="none" cap="none" strike="noStrike">
                <a:latin typeface="Arial"/>
                <a:ea typeface="Arial"/>
                <a:cs typeface="Arial"/>
                <a:sym typeface="Arial"/>
              </a:rPr>
              <a:t>Sesión 1: Entender cómo aprenden los adultos y la práctica de los TLCs</a:t>
            </a:r>
            <a:endParaRPr/>
          </a:p>
        </p:txBody>
      </p:sp>
      <p:sp>
        <p:nvSpPr>
          <p:cNvPr id="214" name="Google Shape;214;p13"/>
          <p:cNvSpPr txBox="1"/>
          <p:nvPr>
            <p:ph idx="12" type="sldNum"/>
          </p:nvPr>
        </p:nvSpPr>
        <p:spPr>
          <a:xfrm>
            <a:off x="6841998" y="484222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es-E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4"/>
          <p:cNvSpPr txBox="1"/>
          <p:nvPr>
            <p:ph type="title"/>
          </p:nvPr>
        </p:nvSpPr>
        <p:spPr>
          <a:xfrm>
            <a:off x="475488" y="53248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b="1" i="0" lang="es-ES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Objetivos</a:t>
            </a:r>
            <a:endParaRPr/>
          </a:p>
        </p:txBody>
      </p:sp>
      <p:sp>
        <p:nvSpPr>
          <p:cNvPr id="220" name="Google Shape;220;p14"/>
          <p:cNvSpPr txBox="1"/>
          <p:nvPr>
            <p:ph idx="1" type="body"/>
          </p:nvPr>
        </p:nvSpPr>
        <p:spPr>
          <a:xfrm>
            <a:off x="807738" y="1952950"/>
            <a:ext cx="7565099" cy="29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Calibri"/>
              <a:buAutoNum type="arabicPeriod"/>
            </a:pPr>
            <a:r>
              <a:rPr b="0" i="0" lang="es-E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Identifique los cuatro principios del aprendizaje de adultos</a:t>
            </a:r>
            <a:endParaRPr/>
          </a:p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Calibri"/>
              <a:buAutoNum type="arabicPeriod"/>
            </a:pPr>
            <a:r>
              <a:rPr b="0" i="0" lang="es-E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Explicar la relación entre el aprendizaje entre adultos y el guía/tutor entre pares</a:t>
            </a:r>
            <a:endParaRPr/>
          </a:p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Calibri"/>
              <a:buAutoNum type="arabicPeriod"/>
            </a:pPr>
            <a:r>
              <a:rPr b="0" i="0" lang="es-E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Facilitar un TLC utilizando una comunicación de apoyo</a:t>
            </a:r>
            <a:endParaRPr/>
          </a:p>
        </p:txBody>
      </p:sp>
      <p:sp>
        <p:nvSpPr>
          <p:cNvPr id="221" name="Google Shape;221;p14"/>
          <p:cNvSpPr txBox="1"/>
          <p:nvPr>
            <p:ph idx="12" type="sldNum"/>
          </p:nvPr>
        </p:nvSpPr>
        <p:spPr>
          <a:xfrm>
            <a:off x="8430738" y="4781904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es-E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14"/>
          <p:cNvSpPr/>
          <p:nvPr/>
        </p:nvSpPr>
        <p:spPr>
          <a:xfrm>
            <a:off x="373411" y="1399349"/>
            <a:ext cx="8183378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76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rPr b="1" i="1" lang="es-E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 finalizar esta sesión los participantes serán capaces de: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5"/>
          <p:cNvSpPr txBox="1"/>
          <p:nvPr>
            <p:ph type="title"/>
          </p:nvPr>
        </p:nvSpPr>
        <p:spPr>
          <a:xfrm>
            <a:off x="391256" y="-114063"/>
            <a:ext cx="86868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</a:pPr>
            <a:r>
              <a:rPr b="1" i="0" lang="es-E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Instrucciones de comunicación bidireccional</a:t>
            </a:r>
            <a:endParaRPr/>
          </a:p>
        </p:txBody>
      </p:sp>
      <p:sp>
        <p:nvSpPr>
          <p:cNvPr id="228" name="Google Shape;228;p15"/>
          <p:cNvSpPr txBox="1"/>
          <p:nvPr>
            <p:ph idx="1" type="body"/>
          </p:nvPr>
        </p:nvSpPr>
        <p:spPr>
          <a:xfrm>
            <a:off x="455264" y="985020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Arial"/>
              <a:buNone/>
            </a:pPr>
            <a:r>
              <a:rPr b="1" i="0" lang="es-E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Primer intento: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alibri"/>
              <a:buAutoNum type="arabicPeriod"/>
            </a:pPr>
            <a:r>
              <a:rPr b="0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Busca un compañero. Una persona será el instructor, la otra será el explorador.</a:t>
            </a:r>
            <a:endParaRPr/>
          </a:p>
          <a:p>
            <a:pPr indent="-425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alibri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alibri"/>
              <a:buAutoNum type="arabicPeriod"/>
            </a:pPr>
            <a:r>
              <a:rPr b="0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Siéntense espalda con espalda y asegúrense de no verse.</a:t>
            </a:r>
            <a:endParaRPr/>
          </a:p>
          <a:p>
            <a:pPr indent="-425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alibri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alibri"/>
              <a:buAutoNum type="arabicPeriod"/>
            </a:pPr>
            <a:r>
              <a:rPr b="0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El instructor tendrá 2 minutos para guiar al explorador a través del laberinto. El instructor </a:t>
            </a:r>
            <a:r>
              <a:rPr b="0" i="0" lang="es-ES" sz="20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 PUEDE</a:t>
            </a:r>
            <a:r>
              <a:rPr b="0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mirar al explorador, y el explorador </a:t>
            </a:r>
            <a:r>
              <a:rPr b="0" i="0" lang="es-ES" sz="20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 PUEDE</a:t>
            </a:r>
            <a:r>
              <a:rPr b="0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hacer preguntas.</a:t>
            </a:r>
            <a:endParaRPr/>
          </a:p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p15"/>
          <p:cNvSpPr txBox="1"/>
          <p:nvPr>
            <p:ph idx="12" type="sldNum"/>
          </p:nvPr>
        </p:nvSpPr>
        <p:spPr>
          <a:xfrm>
            <a:off x="8456205" y="4791048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es-E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6"/>
          <p:cNvSpPr txBox="1"/>
          <p:nvPr>
            <p:ph type="title"/>
          </p:nvPr>
        </p:nvSpPr>
        <p:spPr>
          <a:xfrm>
            <a:off x="360196" y="-104919"/>
            <a:ext cx="86868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</a:pPr>
            <a:r>
              <a:rPr b="1" i="0" lang="es-E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Instrucciones de comunicación bidireccional</a:t>
            </a:r>
            <a:endParaRPr/>
          </a:p>
        </p:txBody>
      </p:sp>
      <p:sp>
        <p:nvSpPr>
          <p:cNvPr id="235" name="Google Shape;235;p16"/>
          <p:cNvSpPr txBox="1"/>
          <p:nvPr>
            <p:ph idx="1" type="body"/>
          </p:nvPr>
        </p:nvSpPr>
        <p:spPr>
          <a:xfrm>
            <a:off x="448056" y="990858"/>
            <a:ext cx="8229600" cy="34652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Arial"/>
              <a:buNone/>
            </a:pPr>
            <a:r>
              <a:rPr b="1" i="0" lang="es-E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Segundo intento: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alibri"/>
              <a:buAutoNum type="arabicPeriod"/>
            </a:pPr>
            <a:r>
              <a:rPr b="0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Trabaje con su mismo compañero. </a:t>
            </a:r>
            <a:endParaRPr/>
          </a:p>
          <a:p>
            <a:pPr indent="-425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alibri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alibri"/>
              <a:buAutoNum type="arabicPeriod"/>
            </a:pPr>
            <a:r>
              <a:rPr b="0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El instructor tendrá 2 minutos para guiar al explorador a través del laberinto.</a:t>
            </a:r>
            <a:endParaRPr/>
          </a:p>
          <a:p>
            <a:pPr indent="-425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Calibri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Calibri"/>
              <a:buAutoNum type="arabicPeriod"/>
            </a:pPr>
            <a:r>
              <a:rPr b="0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Esta vez, el instructor puede mirar </a:t>
            </a:r>
            <a:r>
              <a:rPr b="0" i="0" lang="es-E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</a:t>
            </a:r>
            <a:r>
              <a:rPr b="0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que el explorador está haciendo, y el explorador puede hacer preguntas. Sin embargo, el explorador </a:t>
            </a:r>
            <a:r>
              <a:rPr b="0" i="0" lang="es-ES" sz="20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 PUEDE</a:t>
            </a:r>
            <a:r>
              <a:rPr b="0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ver las indicaciones del instructor.</a:t>
            </a:r>
            <a:endParaRPr/>
          </a:p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514350" lvl="0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Google Shape;236;p16"/>
          <p:cNvSpPr txBox="1"/>
          <p:nvPr>
            <p:ph idx="12" type="sldNum"/>
          </p:nvPr>
        </p:nvSpPr>
        <p:spPr>
          <a:xfrm>
            <a:off x="8452577" y="479562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es-E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" name="Google Shape;241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77176" y="2202784"/>
            <a:ext cx="2527200" cy="2409900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Google Shape;242;p17"/>
          <p:cNvSpPr txBox="1"/>
          <p:nvPr>
            <p:ph type="title"/>
          </p:nvPr>
        </p:nvSpPr>
        <p:spPr>
          <a:xfrm>
            <a:off x="457200" y="-83912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Arial"/>
              <a:buNone/>
            </a:pPr>
            <a:r>
              <a:rPr b="1" i="0" lang="es-E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 Principios del Aprendizaje de Adultos</a:t>
            </a:r>
            <a:endParaRPr/>
          </a:p>
        </p:txBody>
      </p:sp>
      <p:sp>
        <p:nvSpPr>
          <p:cNvPr id="243" name="Google Shape;243;p17"/>
          <p:cNvSpPr txBox="1"/>
          <p:nvPr>
            <p:ph idx="1" type="body"/>
          </p:nvPr>
        </p:nvSpPr>
        <p:spPr>
          <a:xfrm>
            <a:off x="457200" y="1797500"/>
            <a:ext cx="6137700" cy="31658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17"/>
          <p:cNvSpPr txBox="1"/>
          <p:nvPr>
            <p:ph idx="12" type="sldNum"/>
          </p:nvPr>
        </p:nvSpPr>
        <p:spPr>
          <a:xfrm>
            <a:off x="8447061" y="4784885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es-E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p17"/>
          <p:cNvSpPr txBox="1"/>
          <p:nvPr/>
        </p:nvSpPr>
        <p:spPr>
          <a:xfrm>
            <a:off x="542087" y="1117725"/>
            <a:ext cx="7877542" cy="26776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AutoNum type="arabicPeriod"/>
            </a:pPr>
            <a:r>
              <a:rPr b="0" i="0" lang="es-E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Participación en el proceso de aprendizaje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AutoNum type="arabicPeriod"/>
            </a:pPr>
            <a:r>
              <a:rPr b="0" i="0" lang="es-E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La experiencia como base del aprendizaje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AutoNum type="arabicPeriod"/>
            </a:pPr>
            <a:r>
              <a:rPr b="0" i="0" lang="es-E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Aprendizaje relevante y aplicable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AutoNum type="arabicPeriod"/>
            </a:pPr>
            <a:r>
              <a:rPr b="0" i="0" lang="es-E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Aprendizaje de la resolución de problemas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es-ES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¿Es así como aprende USTED?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8"/>
          <p:cNvSpPr txBox="1"/>
          <p:nvPr>
            <p:ph type="title"/>
          </p:nvPr>
        </p:nvSpPr>
        <p:spPr>
          <a:xfrm>
            <a:off x="429768" y="59345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b="1" i="0" lang="es-ES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Instrucciones para el Aprendizaje de Adultos</a:t>
            </a:r>
            <a:endParaRPr/>
          </a:p>
        </p:txBody>
      </p:sp>
      <p:sp>
        <p:nvSpPr>
          <p:cNvPr id="251" name="Google Shape;251;p18"/>
          <p:cNvSpPr txBox="1"/>
          <p:nvPr>
            <p:ph idx="1" type="body"/>
          </p:nvPr>
        </p:nvSpPr>
        <p:spPr>
          <a:xfrm>
            <a:off x="601198" y="1288142"/>
            <a:ext cx="7886737" cy="255674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AutoNum type="arabicPeriod"/>
            </a:pPr>
            <a:r>
              <a:rPr b="0" i="0" lang="es-E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Defina su principio de aprendizaje de adultos con sus propias palabras o con un dibujo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AutoNum type="arabicPeriod"/>
            </a:pPr>
            <a:r>
              <a:rPr b="0" i="0" lang="es-E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 un ejemplo de alguna vez que haya aprendido algo de esta manera.</a:t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AutoNum type="arabicPeriod"/>
            </a:pPr>
            <a:r>
              <a:rPr b="0" i="0" lang="es-E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Explica cómo aplicará este principio en su papel de guía o tutor de pares.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5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2" name="Google Shape;252;p18"/>
          <p:cNvSpPr txBox="1"/>
          <p:nvPr>
            <p:ph idx="12" type="sldNum"/>
          </p:nvPr>
        </p:nvSpPr>
        <p:spPr>
          <a:xfrm>
            <a:off x="8431512" y="4778959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es-E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p18"/>
          <p:cNvSpPr txBox="1"/>
          <p:nvPr/>
        </p:nvSpPr>
        <p:spPr>
          <a:xfrm>
            <a:off x="601199" y="3759645"/>
            <a:ext cx="7886737" cy="74721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b="0" i="1" lang="es-E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Tiene 10 minutos para trabajar en sus pequeños grupos. Luego, ¡presentaremos cada uno!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9"/>
          <p:cNvSpPr txBox="1"/>
          <p:nvPr>
            <p:ph type="title"/>
          </p:nvPr>
        </p:nvSpPr>
        <p:spPr>
          <a:xfrm>
            <a:off x="487851" y="-159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b="1" i="0" lang="es-ES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Pasos de TLC</a:t>
            </a:r>
            <a:endParaRPr/>
          </a:p>
        </p:txBody>
      </p:sp>
      <p:sp>
        <p:nvSpPr>
          <p:cNvPr id="259" name="Google Shape;259;p19"/>
          <p:cNvSpPr txBox="1"/>
          <p:nvPr>
            <p:ph idx="12" type="sldNum"/>
          </p:nvPr>
        </p:nvSpPr>
        <p:spPr>
          <a:xfrm>
            <a:off x="8409320" y="4779725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es-E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p19"/>
          <p:cNvSpPr/>
          <p:nvPr/>
        </p:nvSpPr>
        <p:spPr>
          <a:xfrm>
            <a:off x="3776190" y="1169331"/>
            <a:ext cx="1233226" cy="1379776"/>
          </a:xfrm>
          <a:prstGeom prst="ellipse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5686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Arial"/>
              <a:buNone/>
            </a:pPr>
            <a:r>
              <a:rPr b="1" i="0" lang="es-E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Paso 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1" name="Google Shape;261;p19"/>
          <p:cNvSpPr/>
          <p:nvPr/>
        </p:nvSpPr>
        <p:spPr>
          <a:xfrm>
            <a:off x="3776193" y="3264934"/>
            <a:ext cx="1233294" cy="1379782"/>
          </a:xfrm>
          <a:prstGeom prst="ellipse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5686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Arial"/>
              <a:buNone/>
            </a:pPr>
            <a:r>
              <a:rPr b="1" i="0" lang="es-E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Paso 3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2" name="Google Shape;262;p19"/>
          <p:cNvSpPr/>
          <p:nvPr/>
        </p:nvSpPr>
        <p:spPr>
          <a:xfrm>
            <a:off x="5965610" y="2180088"/>
            <a:ext cx="1233226" cy="1379776"/>
          </a:xfrm>
          <a:prstGeom prst="ellipse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5686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Arial"/>
              <a:buNone/>
            </a:pPr>
            <a:r>
              <a:rPr b="1" i="0" lang="es-E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Paso 2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p19"/>
          <p:cNvSpPr/>
          <p:nvPr/>
        </p:nvSpPr>
        <p:spPr>
          <a:xfrm>
            <a:off x="1568679" y="2171147"/>
            <a:ext cx="1233226" cy="1379776"/>
          </a:xfrm>
          <a:prstGeom prst="ellipse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5686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Arial"/>
              <a:buNone/>
            </a:pPr>
            <a:r>
              <a:rPr b="1" i="0" lang="es-E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Paso 4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" name="Google Shape;264;p19"/>
          <p:cNvSpPr/>
          <p:nvPr/>
        </p:nvSpPr>
        <p:spPr>
          <a:xfrm rot="-2667974">
            <a:off x="5305551" y="1813340"/>
            <a:ext cx="485188" cy="847472"/>
          </a:xfrm>
          <a:prstGeom prst="down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5686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" name="Google Shape;265;p19"/>
          <p:cNvSpPr/>
          <p:nvPr/>
        </p:nvSpPr>
        <p:spPr>
          <a:xfrm rot="3110182">
            <a:off x="5256169" y="3312054"/>
            <a:ext cx="582574" cy="865706"/>
          </a:xfrm>
          <a:prstGeom prst="down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5686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p19"/>
          <p:cNvSpPr/>
          <p:nvPr/>
        </p:nvSpPr>
        <p:spPr>
          <a:xfrm rot="7385527">
            <a:off x="2845145" y="3214336"/>
            <a:ext cx="582572" cy="865708"/>
          </a:xfrm>
          <a:prstGeom prst="down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5686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Google Shape;267;p19"/>
          <p:cNvSpPr/>
          <p:nvPr/>
        </p:nvSpPr>
        <p:spPr>
          <a:xfrm rot="-7099652">
            <a:off x="2977368" y="1728442"/>
            <a:ext cx="582574" cy="865706"/>
          </a:xfrm>
          <a:prstGeom prst="down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5686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19"/>
          <p:cNvSpPr txBox="1"/>
          <p:nvPr/>
        </p:nvSpPr>
        <p:spPr>
          <a:xfrm>
            <a:off x="5138801" y="1113974"/>
            <a:ext cx="3068664" cy="6556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5"/>
              <a:buFont typeface="Arial"/>
              <a:buNone/>
            </a:pPr>
            <a:r>
              <a:rPr b="0" i="0" lang="es-ES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1. Celebrar los éxitos y comprobar los objetivos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p19"/>
          <p:cNvSpPr txBox="1"/>
          <p:nvPr/>
        </p:nvSpPr>
        <p:spPr>
          <a:xfrm>
            <a:off x="5861679" y="3774572"/>
            <a:ext cx="2875789" cy="6757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5"/>
              <a:buFont typeface="Arial"/>
              <a:buNone/>
            </a:pPr>
            <a:r>
              <a:rPr b="0" i="0" lang="es-ES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Compartir los desafíos a los que se enfrenta en el aula y la escuela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p19"/>
          <p:cNvSpPr txBox="1"/>
          <p:nvPr/>
        </p:nvSpPr>
        <p:spPr>
          <a:xfrm>
            <a:off x="789005" y="3980503"/>
            <a:ext cx="2434644" cy="3973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5"/>
              <a:buFont typeface="Arial"/>
              <a:buNone/>
            </a:pPr>
            <a:r>
              <a:rPr b="0" i="0" lang="es-ES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3. Lluvia de idea de soluciones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Google Shape;271;p19"/>
          <p:cNvSpPr txBox="1"/>
          <p:nvPr/>
        </p:nvSpPr>
        <p:spPr>
          <a:xfrm>
            <a:off x="487851" y="1412960"/>
            <a:ext cx="2649611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5"/>
              <a:buFont typeface="Arial"/>
              <a:buNone/>
            </a:pPr>
            <a:r>
              <a:rPr b="0" i="0" lang="es-ES" sz="17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4. Establecer objetivos para poner en práctica las soluciones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"/>
          <p:cNvSpPr txBox="1"/>
          <p:nvPr>
            <p:ph idx="12" type="sldNum"/>
          </p:nvPr>
        </p:nvSpPr>
        <p:spPr>
          <a:xfrm>
            <a:off x="6942582" y="4862642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es-E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4" name="Google Shape;94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424680" y="497967"/>
            <a:ext cx="4360168" cy="4171766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2"/>
          <p:cNvSpPr txBox="1"/>
          <p:nvPr/>
        </p:nvSpPr>
        <p:spPr>
          <a:xfrm>
            <a:off x="0" y="136370"/>
            <a:ext cx="9144000" cy="4001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Competencias Básicas para los Docentes de Escuela Primaria en Contextos de Crisis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20"/>
          <p:cNvSpPr txBox="1"/>
          <p:nvPr>
            <p:ph type="title"/>
          </p:nvPr>
        </p:nvSpPr>
        <p:spPr>
          <a:xfrm>
            <a:off x="457199" y="0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b="1" i="0" lang="es-ES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Practicar los TLCs</a:t>
            </a:r>
            <a:endParaRPr/>
          </a:p>
        </p:txBody>
      </p:sp>
      <p:sp>
        <p:nvSpPr>
          <p:cNvPr id="277" name="Google Shape;277;p20"/>
          <p:cNvSpPr txBox="1"/>
          <p:nvPr>
            <p:ph idx="12" type="sldNum"/>
          </p:nvPr>
        </p:nvSpPr>
        <p:spPr>
          <a:xfrm>
            <a:off x="8427947" y="4786708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es-E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Google Shape;278;p20"/>
          <p:cNvSpPr txBox="1"/>
          <p:nvPr/>
        </p:nvSpPr>
        <p:spPr>
          <a:xfrm>
            <a:off x="457199" y="1141496"/>
            <a:ext cx="7826644" cy="35002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0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Cada participante tendrá 15 minutos para practicar, facilitando un TLC. El resto de los participantes harán el papel de docentes.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44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AutoNum type="arabicPeriod"/>
            </a:pPr>
            <a:r>
              <a:rPr b="0" i="0" lang="es-E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Selecciona a un participante para que haga el papel de tutor o guía entre pares; todos los demás participantes harán el papel de docentes.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44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AutoNum type="arabicPeriod"/>
            </a:pPr>
            <a:r>
              <a:rPr b="0" i="0" lang="es-E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Seleccione el desafío para discutirlo en el TLC.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44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AutoNum type="arabicPeriod"/>
            </a:pPr>
            <a:r>
              <a:rPr b="0" i="0" lang="es-E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Facilite el TLC durante 15 minutos.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44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AutoNum type="arabicPeriod"/>
            </a:pPr>
            <a:r>
              <a:rPr b="0" i="0" lang="es-ES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Después de 15 minutos, cada grupo compartirá dos cosas que el tutor o guía entre pares hizo bien y una cosa que este podría mejorar.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21"/>
          <p:cNvSpPr txBox="1"/>
          <p:nvPr>
            <p:ph type="ctrTitle"/>
          </p:nvPr>
        </p:nvSpPr>
        <p:spPr>
          <a:xfrm>
            <a:off x="451981" y="155156"/>
            <a:ext cx="7772400" cy="168419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</a:pPr>
            <a:r>
              <a:rPr b="1" i="0" lang="es-ES" sz="4800" u="none" cap="none" strike="noStrike">
                <a:latin typeface="Arial"/>
                <a:ea typeface="Arial"/>
                <a:cs typeface="Arial"/>
                <a:sym typeface="Arial"/>
              </a:rPr>
              <a:t>Día 2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</a:pPr>
            <a:r>
              <a:rPr b="1" i="0" lang="es-ES" sz="3600" u="none" cap="none" strike="noStrike">
                <a:latin typeface="Arial"/>
                <a:ea typeface="Arial"/>
                <a:cs typeface="Arial"/>
                <a:sym typeface="Arial"/>
              </a:rPr>
              <a:t>Círculos de Aprendizaje Docente (TLCs por sus siglas en inglés)</a:t>
            </a:r>
            <a:endParaRPr/>
          </a:p>
        </p:txBody>
      </p:sp>
      <p:sp>
        <p:nvSpPr>
          <p:cNvPr id="284" name="Google Shape;284;p21"/>
          <p:cNvSpPr txBox="1"/>
          <p:nvPr>
            <p:ph idx="1" type="subTitle"/>
          </p:nvPr>
        </p:nvSpPr>
        <p:spPr>
          <a:xfrm>
            <a:off x="451981" y="2682651"/>
            <a:ext cx="7772400" cy="7124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00"/>
              <a:buFont typeface="Arial"/>
              <a:buNone/>
            </a:pPr>
            <a:r>
              <a:rPr b="1" i="0" lang="es-ES" sz="2000" u="none" cap="none" strike="noStrike">
                <a:latin typeface="Arial"/>
                <a:ea typeface="Arial"/>
                <a:cs typeface="Arial"/>
                <a:sym typeface="Arial"/>
              </a:rPr>
              <a:t>Sesión 2: Establecimiento de objetivos en las 4 áreas de competencias básicas de la </a:t>
            </a:r>
            <a:r>
              <a:rPr b="1" i="1" lang="es-ES" sz="2000" u="none" cap="none" strike="noStrike">
                <a:latin typeface="Arial"/>
                <a:ea typeface="Arial"/>
                <a:cs typeface="Arial"/>
                <a:sym typeface="Arial"/>
              </a:rPr>
              <a:t>Capacitación para Docentes de Primaria en Contextos de Crisis</a:t>
            </a:r>
            <a:endParaRPr/>
          </a:p>
        </p:txBody>
      </p:sp>
      <p:sp>
        <p:nvSpPr>
          <p:cNvPr id="285" name="Google Shape;285;p21"/>
          <p:cNvSpPr txBox="1"/>
          <p:nvPr>
            <p:ph idx="12" type="sldNum"/>
          </p:nvPr>
        </p:nvSpPr>
        <p:spPr>
          <a:xfrm>
            <a:off x="6907400" y="482925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es-E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22"/>
          <p:cNvSpPr txBox="1"/>
          <p:nvPr>
            <p:ph idx="12" type="sldNum"/>
          </p:nvPr>
        </p:nvSpPr>
        <p:spPr>
          <a:xfrm>
            <a:off x="6898541" y="4851085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es-E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1" name="Google Shape;291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330698" y="560835"/>
            <a:ext cx="4451608" cy="4259254"/>
          </a:xfrm>
          <a:prstGeom prst="rect">
            <a:avLst/>
          </a:prstGeom>
          <a:noFill/>
          <a:ln>
            <a:noFill/>
          </a:ln>
        </p:spPr>
      </p:pic>
      <p:sp>
        <p:nvSpPr>
          <p:cNvPr id="292" name="Google Shape;292;p22"/>
          <p:cNvSpPr txBox="1"/>
          <p:nvPr/>
        </p:nvSpPr>
        <p:spPr>
          <a:xfrm>
            <a:off x="0" y="260046"/>
            <a:ext cx="9144000" cy="4001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Competencias Básicas para los Docentes de Primaria en Contextos de Crisis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23"/>
          <p:cNvSpPr txBox="1"/>
          <p:nvPr>
            <p:ph type="title"/>
          </p:nvPr>
        </p:nvSpPr>
        <p:spPr>
          <a:xfrm>
            <a:off x="370003" y="-38745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b="1" i="0" lang="es-ES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Objetivos</a:t>
            </a:r>
            <a:endParaRPr/>
          </a:p>
        </p:txBody>
      </p:sp>
      <p:sp>
        <p:nvSpPr>
          <p:cNvPr id="298" name="Google Shape;298;p23"/>
          <p:cNvSpPr txBox="1"/>
          <p:nvPr>
            <p:ph idx="1" type="body"/>
          </p:nvPr>
        </p:nvSpPr>
        <p:spPr>
          <a:xfrm>
            <a:off x="764247" y="1769786"/>
            <a:ext cx="7565099" cy="29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b="0" i="0" lang="es-E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Establecimiento de objetivos en las 4 áreas de competencias básicas de la </a:t>
            </a:r>
            <a:r>
              <a:rPr b="0" i="1" lang="es-E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Capacitación para Docentes de Primaria en Contextos de Crisis</a:t>
            </a:r>
            <a:endParaRPr/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b="0" i="0" lang="es-E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Explicar el propósito de las Hojas de seguimiento de objetivos</a:t>
            </a:r>
            <a:endParaRPr/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b="0" i="0" lang="es-E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Identificar los pasos en la planificación de un TLCs</a:t>
            </a:r>
            <a:endParaRPr/>
          </a:p>
        </p:txBody>
      </p:sp>
      <p:sp>
        <p:nvSpPr>
          <p:cNvPr id="299" name="Google Shape;299;p23"/>
          <p:cNvSpPr txBox="1"/>
          <p:nvPr>
            <p:ph idx="12" type="sldNum"/>
          </p:nvPr>
        </p:nvSpPr>
        <p:spPr>
          <a:xfrm>
            <a:off x="8479297" y="4794482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es-E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0" name="Google Shape;300;p23"/>
          <p:cNvSpPr/>
          <p:nvPr/>
        </p:nvSpPr>
        <p:spPr>
          <a:xfrm>
            <a:off x="370003" y="1205437"/>
            <a:ext cx="8183378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76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rPr b="1" i="1" lang="es-E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 finalizar esta sesión los participantes serán capaces de: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"/>
          <p:cNvSpPr txBox="1"/>
          <p:nvPr>
            <p:ph idx="12" type="sldNum"/>
          </p:nvPr>
        </p:nvSpPr>
        <p:spPr>
          <a:xfrm>
            <a:off x="6942582" y="4851368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es-E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3"/>
          <p:cNvSpPr txBox="1"/>
          <p:nvPr/>
        </p:nvSpPr>
        <p:spPr>
          <a:xfrm>
            <a:off x="0" y="337538"/>
            <a:ext cx="9144000" cy="4001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r>
              <a:rPr b="1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Capacitación del formador de docentes para los docentes de escuela primaria en contextos de crisis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2" name="Google Shape;102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6032" y="1095082"/>
            <a:ext cx="8631936" cy="3398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29184" y="1095082"/>
            <a:ext cx="8485632" cy="3327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38328" y="1061736"/>
            <a:ext cx="8487779" cy="34321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"/>
          <p:cNvSpPr txBox="1"/>
          <p:nvPr>
            <p:ph type="ctrTitle"/>
          </p:nvPr>
        </p:nvSpPr>
        <p:spPr>
          <a:xfrm>
            <a:off x="444645" y="472126"/>
            <a:ext cx="9144000" cy="168419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</a:pPr>
            <a:r>
              <a:rPr b="1" i="0" lang="es-ES" sz="4800" u="none" cap="none" strike="noStrike">
                <a:latin typeface="Arial"/>
                <a:ea typeface="Arial"/>
                <a:cs typeface="Arial"/>
                <a:sym typeface="Arial"/>
              </a:rPr>
              <a:t>Día 1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</a:pPr>
            <a:r>
              <a:rPr b="1" i="0" lang="es-ES" sz="3600" u="none" cap="none" strike="noStrike">
                <a:latin typeface="Arial"/>
                <a:ea typeface="Arial"/>
                <a:cs typeface="Arial"/>
                <a:sym typeface="Arial"/>
              </a:rPr>
              <a:t>El Rol y las Responsabilidades de un </a:t>
            </a:r>
            <a:br>
              <a:rPr b="1" i="0" lang="es-ES" sz="3600" u="none" cap="none" strike="noStrike">
                <a:latin typeface="Arial"/>
                <a:ea typeface="Arial"/>
                <a:cs typeface="Arial"/>
                <a:sym typeface="Arial"/>
              </a:rPr>
            </a:br>
            <a:r>
              <a:rPr b="1" i="0" lang="es-ES" sz="3600" u="none" cap="none" strike="noStrike">
                <a:latin typeface="Arial"/>
                <a:ea typeface="Arial"/>
                <a:cs typeface="Arial"/>
                <a:sym typeface="Arial"/>
              </a:rPr>
              <a:t>Formador de docentes</a:t>
            </a:r>
            <a:endParaRPr/>
          </a:p>
        </p:txBody>
      </p:sp>
      <p:sp>
        <p:nvSpPr>
          <p:cNvPr id="110" name="Google Shape;110;p4"/>
          <p:cNvSpPr txBox="1"/>
          <p:nvPr>
            <p:ph idx="1" type="subTitle"/>
          </p:nvPr>
        </p:nvSpPr>
        <p:spPr>
          <a:xfrm>
            <a:off x="444645" y="2926833"/>
            <a:ext cx="8699355" cy="7124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i="0" lang="es-E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Sesión 1: </a:t>
            </a:r>
            <a:r>
              <a:rPr b="1" lang="es-ES" sz="2400">
                <a:latin typeface="Arial"/>
                <a:ea typeface="Arial"/>
                <a:cs typeface="Arial"/>
                <a:sym typeface="Arial"/>
              </a:rPr>
              <a:t>Introducción a la formación de docentes y </a:t>
            </a:r>
            <a:endParaRPr b="1" sz="2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es-ES" sz="2400">
                <a:latin typeface="Arial"/>
                <a:ea typeface="Arial"/>
                <a:cs typeface="Arial"/>
                <a:sym typeface="Arial"/>
              </a:rPr>
              <a:t>Círculos de Aprendizaje Docente (TLCs por sus siglas en inglés)</a:t>
            </a:r>
            <a:endParaRPr/>
          </a:p>
        </p:txBody>
      </p:sp>
      <p:sp>
        <p:nvSpPr>
          <p:cNvPr id="111" name="Google Shape;111;p4"/>
          <p:cNvSpPr txBox="1"/>
          <p:nvPr>
            <p:ph idx="12" type="sldNum"/>
          </p:nvPr>
        </p:nvSpPr>
        <p:spPr>
          <a:xfrm>
            <a:off x="6951726" y="4851368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es-E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4"/>
          <p:cNvSpPr txBox="1"/>
          <p:nvPr/>
        </p:nvSpPr>
        <p:spPr>
          <a:xfrm>
            <a:off x="8367889" y="3485444"/>
            <a:ext cx="184666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5"/>
          <p:cNvSpPr txBox="1"/>
          <p:nvPr>
            <p:ph type="title"/>
          </p:nvPr>
        </p:nvSpPr>
        <p:spPr>
          <a:xfrm>
            <a:off x="327189" y="0"/>
            <a:ext cx="8229600" cy="107158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b="1" i="0" lang="es-ES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Objetivos</a:t>
            </a:r>
            <a:endParaRPr/>
          </a:p>
        </p:txBody>
      </p:sp>
      <p:sp>
        <p:nvSpPr>
          <p:cNvPr id="118" name="Google Shape;118;p5"/>
          <p:cNvSpPr txBox="1"/>
          <p:nvPr>
            <p:ph idx="1" type="body"/>
          </p:nvPr>
        </p:nvSpPr>
        <p:spPr>
          <a:xfrm>
            <a:off x="819279" y="1502899"/>
            <a:ext cx="7565099" cy="272726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b="0" i="0" lang="es-E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Describir el papel y las responsabilidades de un tutor o guía de pares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b="0" i="0" lang="es-E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Identificar las cualidades clave de un tutor o guía de pares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b="0" i="0" lang="es-E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Describir el objetivo de un Círculo de Aprendizaje de Docentes (TLC) y el papel del tutor o guía de pares en la organización y la facilitación de los TLC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</a:pPr>
            <a:r>
              <a:rPr b="0" i="0" lang="es-E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Explicar por qué la tutoría o guía es un componente importante del desarrollo profesional continuo de los docentes</a:t>
            </a:r>
            <a:endParaRPr/>
          </a:p>
        </p:txBody>
      </p:sp>
      <p:sp>
        <p:nvSpPr>
          <p:cNvPr id="119" name="Google Shape;119;p5"/>
          <p:cNvSpPr txBox="1"/>
          <p:nvPr>
            <p:ph idx="12" type="sldNum"/>
          </p:nvPr>
        </p:nvSpPr>
        <p:spPr>
          <a:xfrm>
            <a:off x="8456205" y="4781904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es-E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5"/>
          <p:cNvSpPr txBox="1"/>
          <p:nvPr/>
        </p:nvSpPr>
        <p:spPr>
          <a:xfrm>
            <a:off x="327189" y="1071586"/>
            <a:ext cx="7812578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rPr b="1" i="1" lang="es-E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 finalizar esta sesión los participantes serán capaces de: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6"/>
          <p:cNvSpPr txBox="1"/>
          <p:nvPr>
            <p:ph idx="12" type="sldNum"/>
          </p:nvPr>
        </p:nvSpPr>
        <p:spPr>
          <a:xfrm>
            <a:off x="8659309" y="4792878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"/>
              <a:buFont typeface="Arial"/>
              <a:buNone/>
            </a:pPr>
            <a:fld id="{00000000-1234-1234-1234-123412341234}" type="slidenum">
              <a:rPr b="1" i="0" lang="es-ES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6" name="Google Shape;126;p6"/>
          <p:cNvCxnSpPr/>
          <p:nvPr/>
        </p:nvCxnSpPr>
        <p:spPr>
          <a:xfrm>
            <a:off x="5199598" y="2241141"/>
            <a:ext cx="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7" name="Google Shape;127;p6"/>
          <p:cNvSpPr txBox="1"/>
          <p:nvPr/>
        </p:nvSpPr>
        <p:spPr>
          <a:xfrm>
            <a:off x="438912" y="237420"/>
            <a:ext cx="7206481" cy="8917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</a:pPr>
            <a:r>
              <a:rPr b="1" i="0" lang="es-ES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¿Quién es un tutor o guía de pares?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6"/>
          <p:cNvSpPr/>
          <p:nvPr/>
        </p:nvSpPr>
        <p:spPr>
          <a:xfrm>
            <a:off x="457200" y="1129186"/>
            <a:ext cx="8686800" cy="31700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b="0" i="0" lang="es-ES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Un tutor o guía de pares es una persona que fomenta la práctica colaborativa y reflexiva entre los docentes y apoya las necesidades, los objetivos y el desarrollo profesional de los docentes utilizando una variedad de técnicas diferentes (Círculos de Aprendizaje de Docentes, Visitas al Aula y Observaciones, </a:t>
            </a:r>
            <a:endParaRPr b="0" i="0" sz="3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50"/>
              <a:buFont typeface="Arial"/>
              <a:buNone/>
            </a:pPr>
            <a:r>
              <a:rPr b="0" i="0" lang="es-ES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Enseñanza en Equipo, Planificación de las lecciones, etc.).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7"/>
          <p:cNvSpPr txBox="1"/>
          <p:nvPr>
            <p:ph type="title"/>
          </p:nvPr>
        </p:nvSpPr>
        <p:spPr>
          <a:xfrm>
            <a:off x="338328" y="307362"/>
            <a:ext cx="8229600" cy="114149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Arial"/>
              <a:buNone/>
            </a:pPr>
            <a:r>
              <a:rPr b="1" i="0" lang="es-E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 tutoría o guía en el Desarrollo Profesional Docente (TPD, por sus siglas en inglés)</a:t>
            </a:r>
            <a:endParaRPr/>
          </a:p>
        </p:txBody>
      </p:sp>
      <p:sp>
        <p:nvSpPr>
          <p:cNvPr id="134" name="Google Shape;134;p7"/>
          <p:cNvSpPr txBox="1"/>
          <p:nvPr>
            <p:ph idx="12" type="sldNum"/>
          </p:nvPr>
        </p:nvSpPr>
        <p:spPr>
          <a:xfrm>
            <a:off x="8412450" y="478647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es-E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5" name="Google Shape;135;p7"/>
          <p:cNvCxnSpPr/>
          <p:nvPr/>
        </p:nvCxnSpPr>
        <p:spPr>
          <a:xfrm>
            <a:off x="4586110" y="1709050"/>
            <a:ext cx="0" cy="3040800"/>
          </a:xfrm>
          <a:prstGeom prst="straightConnector1">
            <a:avLst/>
          </a:prstGeom>
          <a:noFill/>
          <a:ln cap="flat" cmpd="sng" w="254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5686"/>
              </a:srgbClr>
            </a:outerShdw>
          </a:effectLst>
        </p:spPr>
      </p:cxnSp>
      <p:cxnSp>
        <p:nvCxnSpPr>
          <p:cNvPr id="136" name="Google Shape;136;p7"/>
          <p:cNvCxnSpPr/>
          <p:nvPr/>
        </p:nvCxnSpPr>
        <p:spPr>
          <a:xfrm flipH="1">
            <a:off x="1854890" y="2243991"/>
            <a:ext cx="5434200" cy="9600"/>
          </a:xfrm>
          <a:prstGeom prst="straightConnector1">
            <a:avLst/>
          </a:prstGeom>
          <a:noFill/>
          <a:ln cap="flat" cmpd="sng" w="254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5686"/>
              </a:srgbClr>
            </a:outerShdw>
          </a:effectLst>
        </p:spPr>
      </p:cxnSp>
      <p:sp>
        <p:nvSpPr>
          <p:cNvPr id="137" name="Google Shape;137;p7"/>
          <p:cNvSpPr txBox="1"/>
          <p:nvPr/>
        </p:nvSpPr>
        <p:spPr>
          <a:xfrm>
            <a:off x="1940725" y="1709050"/>
            <a:ext cx="2436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s-E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¿Cuáles son las tres habilidades que me gustaría desarrollar?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7"/>
          <p:cNvSpPr txBox="1"/>
          <p:nvPr/>
        </p:nvSpPr>
        <p:spPr>
          <a:xfrm>
            <a:off x="4756708" y="1661775"/>
            <a:ext cx="2161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s-E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¿Qué necesito para desarrollar estas habilidades?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8"/>
          <p:cNvSpPr txBox="1"/>
          <p:nvPr>
            <p:ph type="title"/>
          </p:nvPr>
        </p:nvSpPr>
        <p:spPr>
          <a:xfrm>
            <a:off x="388906" y="0"/>
            <a:ext cx="8229600" cy="99483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</a:pPr>
            <a:r>
              <a:rPr b="1" i="0" lang="es-E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Círculo de Aprendizaje Docente (TLC)</a:t>
            </a:r>
            <a:endParaRPr/>
          </a:p>
        </p:txBody>
      </p:sp>
      <p:sp>
        <p:nvSpPr>
          <p:cNvPr id="144" name="Google Shape;144;p8"/>
          <p:cNvSpPr txBox="1"/>
          <p:nvPr>
            <p:ph idx="1" type="body"/>
          </p:nvPr>
        </p:nvSpPr>
        <p:spPr>
          <a:xfrm>
            <a:off x="483390" y="965446"/>
            <a:ext cx="8378386" cy="126855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00"/>
              <a:buFont typeface="Arial"/>
              <a:buNone/>
            </a:pPr>
            <a:r>
              <a:rPr b="0" i="0" lang="es-ES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Un Círculo de Aprendizaje Docente (TLC) es una sesión de intercambio en grupo, para ayudar a crear una comunidad profesional de docentes que se apoyan y animan mutuamente a fin de satisfacer sus necesidades. Los TLC tienen 4 pasos: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8"/>
          <p:cNvSpPr txBox="1"/>
          <p:nvPr>
            <p:ph idx="12" type="sldNum"/>
          </p:nvPr>
        </p:nvSpPr>
        <p:spPr>
          <a:xfrm>
            <a:off x="8447061" y="479547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es-E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8"/>
          <p:cNvSpPr/>
          <p:nvPr/>
        </p:nvSpPr>
        <p:spPr>
          <a:xfrm>
            <a:off x="4205113" y="2361994"/>
            <a:ext cx="818443" cy="860778"/>
          </a:xfrm>
          <a:prstGeom prst="ellipse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5686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Arial"/>
              <a:buNone/>
            </a:pPr>
            <a:r>
              <a:rPr b="1" i="0" lang="es-E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Paso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Arial"/>
              <a:buNone/>
            </a:pPr>
            <a:r>
              <a:rPr b="1" i="0" lang="es-E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8"/>
          <p:cNvSpPr/>
          <p:nvPr/>
        </p:nvSpPr>
        <p:spPr>
          <a:xfrm>
            <a:off x="4205113" y="3766049"/>
            <a:ext cx="818443" cy="860778"/>
          </a:xfrm>
          <a:prstGeom prst="ellipse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5686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Arial"/>
              <a:buNone/>
            </a:pPr>
            <a:r>
              <a:rPr b="1" i="0" lang="es-E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Paso 3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8"/>
          <p:cNvSpPr/>
          <p:nvPr/>
        </p:nvSpPr>
        <p:spPr>
          <a:xfrm>
            <a:off x="5599288" y="3116715"/>
            <a:ext cx="818443" cy="860778"/>
          </a:xfrm>
          <a:prstGeom prst="ellipse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5686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Arial"/>
              <a:buNone/>
            </a:pPr>
            <a:r>
              <a:rPr b="1" i="0" lang="es-E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Paso 2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8"/>
          <p:cNvSpPr/>
          <p:nvPr/>
        </p:nvSpPr>
        <p:spPr>
          <a:xfrm>
            <a:off x="2764551" y="3116715"/>
            <a:ext cx="818443" cy="860778"/>
          </a:xfrm>
          <a:prstGeom prst="ellipse">
            <a:avLst/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5686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"/>
              <a:buFont typeface="Arial"/>
              <a:buNone/>
            </a:pPr>
            <a:r>
              <a:rPr b="1" i="0" lang="es-E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Paso 4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8"/>
          <p:cNvSpPr/>
          <p:nvPr/>
        </p:nvSpPr>
        <p:spPr>
          <a:xfrm rot="-2667974">
            <a:off x="5229166" y="2794189"/>
            <a:ext cx="322000" cy="528700"/>
          </a:xfrm>
          <a:prstGeom prst="down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5686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8"/>
          <p:cNvSpPr/>
          <p:nvPr/>
        </p:nvSpPr>
        <p:spPr>
          <a:xfrm rot="3110182">
            <a:off x="5179811" y="3721553"/>
            <a:ext cx="363440" cy="574537"/>
          </a:xfrm>
          <a:prstGeom prst="down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5686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8"/>
          <p:cNvSpPr/>
          <p:nvPr/>
        </p:nvSpPr>
        <p:spPr>
          <a:xfrm rot="7385527">
            <a:off x="3656501" y="3761064"/>
            <a:ext cx="363441" cy="574536"/>
          </a:xfrm>
          <a:prstGeom prst="down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5686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8"/>
          <p:cNvSpPr/>
          <p:nvPr/>
        </p:nvSpPr>
        <p:spPr>
          <a:xfrm rot="-7099652">
            <a:off x="3656500" y="2778925"/>
            <a:ext cx="363441" cy="574537"/>
          </a:xfrm>
          <a:prstGeom prst="down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B4BDC6"/>
              </a:gs>
              <a:gs pos="35000">
                <a:srgbClr val="CCD2D5"/>
              </a:gs>
              <a:gs pos="100000">
                <a:srgbClr val="EBEFEF"/>
              </a:gs>
            </a:gsLst>
            <a:lin ang="16200000" scaled="0"/>
          </a:gradFill>
          <a:ln cap="flat" cmpd="sng" w="9525">
            <a:solidFill>
              <a:srgbClr val="003649"/>
            </a:solidFill>
            <a:prstDash val="solid"/>
            <a:round/>
            <a:headEnd len="sm" w="sm" type="none"/>
            <a:tailEnd len="sm" w="sm" type="none"/>
          </a:ln>
          <a:effectLst>
            <a:outerShdw blurRad="39999" rotWithShape="0" dir="5400000" dist="20000">
              <a:srgbClr val="000000">
                <a:alpha val="35686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8"/>
          <p:cNvSpPr txBox="1"/>
          <p:nvPr/>
        </p:nvSpPr>
        <p:spPr>
          <a:xfrm>
            <a:off x="5044933" y="2449327"/>
            <a:ext cx="38168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"/>
              <a:buFont typeface="Arial"/>
              <a:buNone/>
            </a:pPr>
            <a:r>
              <a:rPr b="0" i="0" lang="es-E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1. Celebrar los éxitos y comprobar los objetivos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8"/>
          <p:cNvSpPr txBox="1"/>
          <p:nvPr/>
        </p:nvSpPr>
        <p:spPr>
          <a:xfrm>
            <a:off x="6455877" y="3250840"/>
            <a:ext cx="2649611" cy="5232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"/>
              <a:buFont typeface="Arial"/>
              <a:buNone/>
            </a:pPr>
            <a:r>
              <a:rPr b="0" i="0" lang="es-E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2. Compartir los desafíos a los que se enfrenta en el aula y la escuela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8"/>
          <p:cNvSpPr txBox="1"/>
          <p:nvPr/>
        </p:nvSpPr>
        <p:spPr>
          <a:xfrm>
            <a:off x="2248964" y="4319051"/>
            <a:ext cx="22547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"/>
              <a:buFont typeface="Arial"/>
              <a:buNone/>
            </a:pPr>
            <a:r>
              <a:rPr b="0" i="0" lang="es-E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3. Lluvia de idea de soluciones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8"/>
          <p:cNvSpPr txBox="1"/>
          <p:nvPr/>
        </p:nvSpPr>
        <p:spPr>
          <a:xfrm>
            <a:off x="254397" y="2713935"/>
            <a:ext cx="2649611" cy="9541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"/>
              <a:buFont typeface="Arial"/>
              <a:buNone/>
            </a:pPr>
            <a:r>
              <a:rPr b="0" i="0" lang="es-E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4. Establecimiento de objetivos (basados en las 4 competencias básicas de formación docente) sobre cómo poner las soluciones en acción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9"/>
          <p:cNvSpPr txBox="1"/>
          <p:nvPr>
            <p:ph type="ctrTitle"/>
          </p:nvPr>
        </p:nvSpPr>
        <p:spPr>
          <a:xfrm>
            <a:off x="415213" y="549310"/>
            <a:ext cx="9144000" cy="168419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</a:pPr>
            <a:r>
              <a:rPr b="1" i="0" lang="es-ES" sz="4800" u="none" cap="none" strike="noStrike">
                <a:latin typeface="Arial"/>
                <a:ea typeface="Arial"/>
                <a:cs typeface="Arial"/>
                <a:sym typeface="Arial"/>
              </a:rPr>
              <a:t>Día 1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Font typeface="Arial"/>
              <a:buNone/>
            </a:pPr>
            <a:r>
              <a:rPr b="1" i="0" lang="es-ES" sz="3600" u="none" cap="none" strike="noStrike">
                <a:latin typeface="Arial"/>
                <a:ea typeface="Arial"/>
                <a:cs typeface="Arial"/>
                <a:sym typeface="Arial"/>
              </a:rPr>
              <a:t>El Rol y las Responsabilidades de un </a:t>
            </a:r>
            <a:br>
              <a:rPr b="1" i="0" lang="es-ES" sz="3600" u="none" cap="none" strike="noStrike">
                <a:latin typeface="Arial"/>
                <a:ea typeface="Arial"/>
                <a:cs typeface="Arial"/>
                <a:sym typeface="Arial"/>
              </a:rPr>
            </a:br>
            <a:r>
              <a:rPr b="1" i="0" lang="es-ES" sz="3600" u="none" cap="none" strike="noStrike">
                <a:latin typeface="Arial"/>
                <a:ea typeface="Arial"/>
                <a:cs typeface="Arial"/>
                <a:sym typeface="Arial"/>
              </a:rPr>
              <a:t>Formador de docentes</a:t>
            </a:r>
            <a:endParaRPr/>
          </a:p>
        </p:txBody>
      </p:sp>
      <p:sp>
        <p:nvSpPr>
          <p:cNvPr id="163" name="Google Shape;163;p9"/>
          <p:cNvSpPr txBox="1"/>
          <p:nvPr>
            <p:ph idx="1" type="subTitle"/>
          </p:nvPr>
        </p:nvSpPr>
        <p:spPr>
          <a:xfrm>
            <a:off x="415213" y="2787886"/>
            <a:ext cx="9070200" cy="7124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00"/>
              <a:buFont typeface="Arial"/>
              <a:buNone/>
            </a:pPr>
            <a:r>
              <a:rPr b="1" i="0" lang="es-ES" sz="2400" u="none" cap="none" strike="noStrike">
                <a:latin typeface="Arial"/>
                <a:ea typeface="Arial"/>
                <a:cs typeface="Arial"/>
                <a:sym typeface="Arial"/>
              </a:rPr>
              <a:t>Sesión 2: Comunicación de apoyo</a:t>
            </a:r>
            <a:endParaRPr/>
          </a:p>
        </p:txBody>
      </p:sp>
      <p:sp>
        <p:nvSpPr>
          <p:cNvPr id="164" name="Google Shape;164;p9"/>
          <p:cNvSpPr txBox="1"/>
          <p:nvPr>
            <p:ph idx="12" type="sldNum"/>
          </p:nvPr>
        </p:nvSpPr>
        <p:spPr>
          <a:xfrm>
            <a:off x="6841998" y="4869656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5"/>
              <a:buFont typeface="Arial"/>
              <a:buNone/>
            </a:pPr>
            <a:fld id="{00000000-1234-1234-1234-123412341234}" type="slidenum">
              <a:rPr b="1" i="0" lang="es-ES" sz="13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1" i="0" sz="13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xmlns:r="http://schemas.openxmlformats.org/officeDocument/2006/relationships" name="Personalización de los tema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